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3" r:id="rId8"/>
    <p:sldId id="264" r:id="rId9"/>
    <p:sldId id="266" r:id="rId10"/>
    <p:sldId id="295" r:id="rId11"/>
    <p:sldId id="272" r:id="rId12"/>
    <p:sldId id="267" r:id="rId13"/>
    <p:sldId id="273" r:id="rId14"/>
    <p:sldId id="274" r:id="rId15"/>
    <p:sldId id="275" r:id="rId16"/>
    <p:sldId id="277" r:id="rId17"/>
    <p:sldId id="278" r:id="rId18"/>
    <p:sldId id="279" r:id="rId19"/>
    <p:sldId id="364" r:id="rId20"/>
    <p:sldId id="268" r:id="rId21"/>
    <p:sldId id="315" r:id="rId22"/>
    <p:sldId id="281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33" r:id="rId36"/>
    <p:sldId id="332" r:id="rId37"/>
    <p:sldId id="330" r:id="rId38"/>
    <p:sldId id="338" r:id="rId39"/>
    <p:sldId id="334" r:id="rId40"/>
    <p:sldId id="335" r:id="rId41"/>
    <p:sldId id="339" r:id="rId42"/>
    <p:sldId id="336" r:id="rId43"/>
    <p:sldId id="342" r:id="rId44"/>
    <p:sldId id="337" r:id="rId45"/>
    <p:sldId id="340" r:id="rId46"/>
    <p:sldId id="344" r:id="rId47"/>
    <p:sldId id="341" r:id="rId48"/>
    <p:sldId id="343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3" r:id="rId57"/>
    <p:sldId id="312" r:id="rId58"/>
    <p:sldId id="314" r:id="rId59"/>
    <p:sldId id="282" r:id="rId60"/>
    <p:sldId id="303" r:id="rId61"/>
    <p:sldId id="283" r:id="rId62"/>
    <p:sldId id="299" r:id="rId63"/>
    <p:sldId id="296" r:id="rId64"/>
    <p:sldId id="297" r:id="rId65"/>
    <p:sldId id="300" r:id="rId66"/>
    <p:sldId id="301" r:id="rId67"/>
    <p:sldId id="304" r:id="rId68"/>
    <p:sldId id="305" r:id="rId69"/>
    <p:sldId id="306" r:id="rId70"/>
    <p:sldId id="307" r:id="rId71"/>
    <p:sldId id="308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3" r:id="rId81"/>
    <p:sldId id="280" r:id="rId82"/>
    <p:sldId id="287" r:id="rId83"/>
    <p:sldId id="286" r:id="rId84"/>
    <p:sldId id="289" r:id="rId85"/>
    <p:sldId id="290" r:id="rId86"/>
    <p:sldId id="291" r:id="rId87"/>
    <p:sldId id="292" r:id="rId88"/>
    <p:sldId id="293" r:id="rId89"/>
    <p:sldId id="294" r:id="rId90"/>
    <p:sldId id="269" r:id="rId91"/>
  </p:sldIdLst>
  <p:sldSz cx="18288000" cy="10287000"/>
  <p:notesSz cx="10287000" cy="18288000"/>
  <p:embeddedFontLst>
    <p:embeddedFont>
      <p:font typeface="Calibri" pitchFamily="34" charset="0"/>
      <p:regular r:id="rId92"/>
      <p:bold r:id="rId93"/>
      <p:italic r:id="rId94"/>
      <p:boldItalic r:id="rId95"/>
    </p:embeddedFont>
    <p:embeddedFont>
      <p:font typeface="배달의민족 도현" pitchFamily="50" charset="-127"/>
      <p:regular r:id="rId96"/>
    </p:embeddedFont>
    <p:embeddedFont>
      <p:font typeface="배달의민족 주아" pitchFamily="18" charset="-127"/>
      <p:regular r:id="rId97"/>
    </p:embeddedFont>
    <p:embeddedFont>
      <p:font typeface="배달의민족 한나체 Pro" pitchFamily="50" charset="-127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882" autoAdjust="0"/>
    <p:restoredTop sz="94676" autoAdjust="0"/>
  </p:normalViewPr>
  <p:slideViewPr>
    <p:cSldViewPr>
      <p:cViewPr varScale="1">
        <p:scale>
          <a:sx n="73" d="100"/>
          <a:sy n="73" d="100"/>
        </p:scale>
        <p:origin x="-98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oods2/DoubleDragonCen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00000" y="6200849"/>
            <a:ext cx="16130952" cy="299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2400" dirty="0" smtClean="0">
                <a:solidFill>
                  <a:srgbClr val="000000"/>
                </a:solidFill>
                <a:latin typeface="G마켓 산스 Medium" pitchFamily="34" charset="0"/>
              </a:rPr>
              <a:t>The Learn Programming Academy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66800" y="2095500"/>
            <a:ext cx="16666667" cy="5249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3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Double </a:t>
            </a:r>
          </a:p>
          <a:p>
            <a:pPr algn="ctr"/>
            <a:r>
              <a:rPr lang="en-US" sz="123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Dragon Center</a:t>
            </a:r>
            <a:endParaRPr lang="en-US" sz="12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3800" y="8107859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배달의민족 도현" pitchFamily="50" charset="-127"/>
                <a:ea typeface="배달의민족 도현" pitchFamily="50" charset="-127"/>
              </a:rPr>
              <a:t>DB 1</a:t>
            </a:r>
            <a:r>
              <a:rPr lang="ko-KR" altLang="en-US" sz="4400" dirty="0" smtClean="0"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4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1600" y="903988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윤대웅 ｜전혜원 ｜이예지｜강경원｜유민정｜최재성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908679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  <a:hlinkClick r:id="rId3"/>
              </a:rPr>
              <a:t>http://github.com/moods2/DoubleDragonCenter</a:t>
            </a:r>
            <a:endParaRPr lang="ko-KR" altLang="en-US" sz="20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647825"/>
            <a:ext cx="17240250" cy="799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543050"/>
            <a:ext cx="17202150" cy="794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00" y="1230902"/>
            <a:ext cx="16265600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888" y="1257301"/>
            <a:ext cx="16278225" cy="786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4467" y="1239900"/>
            <a:ext cx="16359067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3663" y="1257300"/>
            <a:ext cx="16303737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412" y="1257300"/>
            <a:ext cx="16255176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테이블구조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53300" y="9218593"/>
            <a:ext cx="3581400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테이블 생성 과정 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디비 </a:t>
            </a:r>
            <a:r>
              <a:rPr lang="en-US" altLang="ko-KR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24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32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256" y="1239900"/>
            <a:ext cx="16321489" cy="78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0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04</a:t>
              </a:r>
              <a:endParaRPr lang="en-US" dirty="0"/>
            </a:p>
          </p:txBody>
        </p:sp>
        <p:grpSp>
          <p:nvGrpSpPr>
            <p:cNvPr id="3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기능구현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5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5507" y="1257298"/>
            <a:ext cx="9416988" cy="7315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1257301"/>
            <a:ext cx="3429000" cy="1066799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5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275" y="244534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교사 계정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000" y="244534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275" y="329742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개설 과정 및 과목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000" y="3297421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24275" y="4149502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교육생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" y="4149502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4275" y="5001583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기자재 관리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000" y="5001583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24275" y="58536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시험 관리 및 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" y="58536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275" y="670574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6705745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275" y="7557826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과목 평가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0" y="7557826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07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INTRO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75438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교육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생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72675" y="246733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29400" y="246733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72675" y="349924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29400" y="349924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2675" y="45311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29400" y="45311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72675" y="556307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보충 학습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29400" y="556307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72675" y="659499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과목 평가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29400" y="6594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37922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교사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021075" y="24765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강의스케쥴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2877800" y="247650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021075" y="353547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배점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2877800" y="3546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4021075" y="460434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877800" y="46137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4021075" y="56769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877800" y="56805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4275" y="8409907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취업자 관리 및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1000" y="8409907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08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24275" y="9261988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  <a:latin typeface="배달의민족 도현" pitchFamily="50" charset="-127"/>
                <a:ea typeface="배달의민족 도현" pitchFamily="50" charset="-127"/>
              </a:rPr>
              <a:t>지원 활동 관리 및 조회</a:t>
            </a:r>
            <a:endParaRPr lang="ko-KR" altLang="en-US" sz="2800" dirty="0">
              <a:solidFill>
                <a:schemeClr val="bg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81000" y="9261994"/>
            <a:ext cx="1124255" cy="6821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09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6" name="제목 1"/>
          <p:cNvSpPr txBox="1">
            <a:spLocks/>
          </p:cNvSpPr>
          <p:nvPr/>
        </p:nvSpPr>
        <p:spPr>
          <a:xfrm>
            <a:off x="2667000" y="11430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[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기존 요구사항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764905"/>
            <a:ext cx="8077200" cy="67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1" y="1780883"/>
            <a:ext cx="9448800" cy="672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교사정보등록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2143" y="3543301"/>
            <a:ext cx="954371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교사정보수정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43099"/>
            <a:ext cx="7063870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10800" y="1943100"/>
            <a:ext cx="5773605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교사계정관리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교사정보삭제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2020" y="2933700"/>
            <a:ext cx="1150396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3038" y="2095500"/>
            <a:ext cx="1038192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795820"/>
            <a:ext cx="8686800" cy="669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1738" y="1724025"/>
            <a:ext cx="5724525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과정추가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33500"/>
            <a:ext cx="4781550" cy="734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58400" y="3619501"/>
            <a:ext cx="750627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4595" y="1943100"/>
            <a:ext cx="931881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1257301"/>
            <a:ext cx="3429000" cy="1066799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54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5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275" y="244534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교사 계정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000" y="244534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275" y="329742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개설 과정 및 과목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000" y="3297421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24275" y="4149502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교육생 관리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000" y="4149502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4275" y="5001583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기자재 관리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000" y="5001583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24275" y="58536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시험 관리 및 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1000" y="58536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275" y="670574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6705745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4275" y="7557826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과목 평가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0" y="7557826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07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INTRO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75438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kumimoji="0" lang="ko-KR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교육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생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72675" y="246733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29400" y="246733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72675" y="349924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29400" y="349924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2675" y="453116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29400" y="453116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72675" y="5563079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보충 학습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29400" y="5563079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72675" y="6594994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과목 평가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29400" y="6594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4275" y="8409907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취업자 관리 및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1000" y="8409907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08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24275" y="9261988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배달의민족 도현" pitchFamily="50" charset="-127"/>
                <a:ea typeface="배달의민족 도현" pitchFamily="50" charset="-127"/>
              </a:rPr>
              <a:t>지원 활동 관리 및 조회</a:t>
            </a:r>
            <a:endParaRPr lang="ko-KR" altLang="en-US" sz="2800" dirty="0">
              <a:solidFill>
                <a:srgbClr val="C000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81000" y="9261994"/>
            <a:ext cx="1124255" cy="68210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09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2667000" y="11430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[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추가 요구사항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  <a:cs typeface="+mj-cs"/>
              </a:rPr>
              <a:t>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3792200" y="1257301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[</a:t>
            </a:r>
            <a:r>
              <a:rPr lang="ko-KR" altLang="en-US" sz="5400" dirty="0" smtClean="0">
                <a:latin typeface="배달의민족 주아" pitchFamily="18" charset="-127"/>
                <a:ea typeface="배달의민족 주아" pitchFamily="18" charset="-127"/>
                <a:cs typeface="+mj-cs"/>
              </a:rPr>
              <a:t>교사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itchFamily="18" charset="-127"/>
                <a:ea typeface="배달의민족 주아" pitchFamily="18" charset="-127"/>
                <a:cs typeface="+mj-cs"/>
              </a:rPr>
              <a:t>]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주아" pitchFamily="18" charset="-127"/>
              <a:ea typeface="배달의민족 주아" pitchFamily="18" charset="-127"/>
              <a:cs typeface="+mj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021075" y="24765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강의스케쥴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877800" y="2476500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021075" y="3535475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배점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877800" y="35469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021075" y="4604341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2877800" y="46137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021075" y="5676900"/>
            <a:ext cx="4038325" cy="68210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출결 관리 및 출결 조회</a:t>
            </a:r>
            <a:endParaRPr lang="ko-KR" altLang="en-US" sz="28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2877800" y="5680594"/>
            <a:ext cx="1124255" cy="682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개설과정관리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6953" y="1714501"/>
            <a:ext cx="1177409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3053" y="3390901"/>
            <a:ext cx="988189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전체보기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8644" y="2095500"/>
            <a:ext cx="1109071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교육생등록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970" y="3238501"/>
            <a:ext cx="110760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5" y="1738313"/>
            <a:ext cx="9429750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전체보기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교육생삭제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3009900"/>
            <a:ext cx="10668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교육생면접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7820" y="2095501"/>
            <a:ext cx="1333236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9595" y="3771901"/>
            <a:ext cx="1118881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과정별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3729" y="2552701"/>
            <a:ext cx="1352054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과정별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932" y="2933701"/>
            <a:ext cx="164761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0"/>
            <a:ext cx="5029200" cy="1028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9042900" y="952500"/>
            <a:ext cx="1625100" cy="1143587"/>
            <a:chOff x="5700018" y="4511958"/>
            <a:chExt cx="1625100" cy="11435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1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-381000" y="4303712"/>
            <a:ext cx="5895149" cy="1527176"/>
            <a:chOff x="-381000" y="4303712"/>
            <a:chExt cx="5895149" cy="1527176"/>
          </a:xfrm>
        </p:grpSpPr>
        <p:sp>
          <p:nvSpPr>
            <p:cNvPr id="18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Contents</a:t>
              </a:r>
              <a:endParaRPr lang="en-US" sz="6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0" y="4303712"/>
              <a:ext cx="5029200" cy="158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0" y="5829300"/>
              <a:ext cx="5029200" cy="158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9042900" y="2465261"/>
            <a:ext cx="1625100" cy="1143587"/>
            <a:chOff x="5700018" y="4511958"/>
            <a:chExt cx="1625100" cy="1143587"/>
          </a:xfrm>
        </p:grpSpPr>
        <p:grpSp>
          <p:nvGrpSpPr>
            <p:cNvPr id="67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7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71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2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9042900" y="3978022"/>
            <a:ext cx="1625100" cy="1143587"/>
            <a:chOff x="5700018" y="4511958"/>
            <a:chExt cx="1625100" cy="1143587"/>
          </a:xfrm>
        </p:grpSpPr>
        <p:grpSp>
          <p:nvGrpSpPr>
            <p:cNvPr id="73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75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76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74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3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042900" y="5490783"/>
            <a:ext cx="1625100" cy="1143587"/>
            <a:chOff x="5700018" y="4511958"/>
            <a:chExt cx="1625100" cy="1143587"/>
          </a:xfrm>
        </p:grpSpPr>
        <p:grpSp>
          <p:nvGrpSpPr>
            <p:cNvPr id="78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80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81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79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4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042900" y="7003544"/>
            <a:ext cx="1625100" cy="1143587"/>
            <a:chOff x="5700018" y="4511958"/>
            <a:chExt cx="1625100" cy="1143587"/>
          </a:xfrm>
        </p:grpSpPr>
        <p:grpSp>
          <p:nvGrpSpPr>
            <p:cNvPr id="83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85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86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84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5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0363475" y="979495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0363475" y="7030539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363475" y="5517778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363475" y="4005017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363475" y="2492256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9042900" y="8516300"/>
            <a:ext cx="1625100" cy="1143587"/>
            <a:chOff x="5700018" y="4511958"/>
            <a:chExt cx="1625100" cy="1143587"/>
          </a:xfrm>
        </p:grpSpPr>
        <p:grpSp>
          <p:nvGrpSpPr>
            <p:cNvPr id="101" name="그룹 1009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grpSp>
            <p:nvGrpSpPr>
              <p:cNvPr id="103" name="그룹 1010"/>
              <p:cNvGrpSpPr/>
              <p:nvPr/>
            </p:nvGrpSpPr>
            <p:grpSpPr>
              <a:xfrm>
                <a:off x="5928618" y="4511958"/>
                <a:ext cx="1143587" cy="1143587"/>
                <a:chOff x="5928618" y="4511958"/>
                <a:chExt cx="1143587" cy="1143587"/>
              </a:xfrm>
            </p:grpSpPr>
            <p:pic>
              <p:nvPicPr>
                <p:cNvPr id="104" name="Object 3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8618" y="4511958"/>
                  <a:ext cx="1143587" cy="1143587"/>
                </a:xfrm>
                <a:prstGeom prst="rect">
                  <a:avLst/>
                </a:prstGeom>
              </p:spPr>
            </p:pic>
          </p:grpSp>
        </p:grpSp>
        <p:sp>
          <p:nvSpPr>
            <p:cNvPr id="102" name="Object 43"/>
            <p:cNvSpPr txBox="1"/>
            <p:nvPr/>
          </p:nvSpPr>
          <p:spPr>
            <a:xfrm>
              <a:off x="5700018" y="4740558"/>
              <a:ext cx="1625100" cy="5263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배달의민족 주아" pitchFamily="18" charset="-127"/>
                  <a:ea typeface="배달의민족 주아" pitchFamily="18" charset="-127"/>
                </a:rPr>
                <a:t>6</a:t>
              </a:r>
              <a:endParaRPr 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0363475" y="8543300"/>
            <a:ext cx="4038325" cy="111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프로젝트 후기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강의실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1157" y="3238501"/>
            <a:ext cx="1050568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기자재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강의실 기자재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9988" y="2400300"/>
            <a:ext cx="1040802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시험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관리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171700"/>
            <a:ext cx="12496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시험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225" y="3414713"/>
            <a:ext cx="146875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826807"/>
            <a:ext cx="10515600" cy="66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 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보충학습 대상 확인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6477" y="3467100"/>
            <a:ext cx="1203504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9455" y="2095501"/>
            <a:ext cx="1364909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638753"/>
            <a:ext cx="5638800" cy="700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744522"/>
            <a:ext cx="11430000" cy="679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8993" y="2095501"/>
            <a:ext cx="9470016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3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</a:t>
              </a:r>
              <a:r>
                <a:rPr lang="en-US" sz="41900" b="1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1</a:t>
              </a:r>
              <a:endParaRPr 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개발환경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002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8" name="Object 8"/>
              <p:cNvSpPr txBox="1"/>
              <p:nvPr/>
            </p:nvSpPr>
            <p:spPr>
              <a:xfrm>
                <a:off x="570761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4696" y="2324100"/>
            <a:ext cx="981860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9496" y="2171701"/>
            <a:ext cx="890901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445" y="3238500"/>
            <a:ext cx="1634511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취업자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과정번호로 검색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8199" y="1790700"/>
            <a:ext cx="9451604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1099" y="3314700"/>
            <a:ext cx="1548580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지원활동목록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277" y="3390900"/>
            <a:ext cx="1638744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지원활동 추가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101" y="2705101"/>
            <a:ext cx="1198979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4984" y="3467101"/>
            <a:ext cx="1109803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2913" y="2062163"/>
            <a:ext cx="9782175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과정 및 과목조회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138" y="2576513"/>
            <a:ext cx="153257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개발환경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743475" y="2400300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2020-06-08 ~ 2020-06-17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00201" y="2388693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개발기간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43475" y="4216232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Window 10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00201" y="4204625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개발플랫폼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43475" y="6032164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Eclipse  / Oracle DB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00201" y="6020557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개발도구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43475" y="7848096"/>
            <a:ext cx="12191725" cy="102176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JAVA(JDK. 1.8)</a:t>
            </a:r>
            <a:endParaRPr lang="ko-KR" altLang="en-US" sz="36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00201" y="7836488"/>
            <a:ext cx="2895599" cy="1021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개발언어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6210" y="3162300"/>
            <a:ext cx="83955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600" y="2781301"/>
            <a:ext cx="1225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534897"/>
            <a:ext cx="11277600" cy="521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입실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685" y="2552700"/>
            <a:ext cx="1120063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근태관리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퇴실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25" y="2181225"/>
            <a:ext cx="904875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월별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5" y="2181225"/>
            <a:ext cx="1000125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출결조회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일별 출결조회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425" y="3867150"/>
            <a:ext cx="130111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3" y="3114675"/>
            <a:ext cx="175926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보충학습조회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2823" y="3086100"/>
            <a:ext cx="1240235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3422" y="3009900"/>
            <a:ext cx="1122115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1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2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3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기획의도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5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과목평가하기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3113" y="2247900"/>
            <a:ext cx="10781774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과목평가조회</a:t>
            </a:r>
            <a:endParaRPr 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교육생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150" y="2524125"/>
            <a:ext cx="97917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7160" y="3619501"/>
            <a:ext cx="1241368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4438" y="3543300"/>
            <a:ext cx="1435912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강의 스케줄 조회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586" y="3009900"/>
            <a:ext cx="1471483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배점입출력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643" y="1866900"/>
            <a:ext cx="17140714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배점입출력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2509838"/>
            <a:ext cx="167259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성적입출력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185" y="1943100"/>
            <a:ext cx="1617363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 출결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2781300"/>
            <a:ext cx="17011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과목번호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9813" y="1876425"/>
            <a:ext cx="6048375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-886114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latin typeface="배달의민족 주아" pitchFamily="18" charset="-127"/>
                <a:ea typeface="배달의민족 주아" pitchFamily="18" charset="-127"/>
              </a:rPr>
              <a:t>강의실 별 기자재와 과정에 따른 </a:t>
            </a:r>
            <a:endParaRPr lang="en-US" altLang="ko-KR" sz="21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100" dirty="0" smtClean="0">
                <a:latin typeface="배달의민족 주아" pitchFamily="18" charset="-127"/>
                <a:ea typeface="배달의민족 주아" pitchFamily="18" charset="-127"/>
              </a:rPr>
              <a:t>과목에 필요한 기자재를 관리할 수 있다</a:t>
            </a:r>
            <a:endParaRPr lang="en-US" sz="2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1428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교육생 수료자들 중에 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취업자들의 정보를 관리할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2657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과목별로 학생들이 평가하고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평가한 점수를 통해 과정별 평가를 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14476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기자재 관리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4295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과목평가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3066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취업자관리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6400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60%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8400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88%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기획의도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/>
          <p:cNvSpPr txBox="1"/>
          <p:nvPr/>
        </p:nvSpPr>
        <p:spPr>
          <a:xfrm>
            <a:off x="13030200" y="7441489"/>
            <a:ext cx="6250000" cy="15041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교육생 수료자 중에</a:t>
            </a:r>
            <a:endParaRPr lang="en-US" altLang="ko-KR" sz="2100" dirty="0" smtClean="0">
              <a:solidFill>
                <a:srgbClr val="000000"/>
              </a:solidFill>
              <a:latin typeface="배달의민족 주아" pitchFamily="18" charset="-127"/>
              <a:ea typeface="배달의민족 주아" pitchFamily="18" charset="-127"/>
              <a:cs typeface="에스코어 드림 3" pitchFamily="34" charset="0"/>
            </a:endParaRPr>
          </a:p>
          <a:p>
            <a:pPr algn="ctr"/>
            <a:r>
              <a:rPr lang="ko-KR" altLang="en-US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미취업자들에 대한 지원활동을 할 수 있다</a:t>
            </a:r>
            <a:r>
              <a:rPr lang="en-US" altLang="ko-KR" sz="2100" dirty="0" smtClean="0">
                <a:solidFill>
                  <a:srgbClr val="000000"/>
                </a:solidFill>
                <a:latin typeface="배달의민족 주아" pitchFamily="18" charset="-127"/>
                <a:ea typeface="배달의민족 주아" pitchFamily="18" charset="-127"/>
                <a:cs typeface="에스코어 드림 3" pitchFamily="34" charset="0"/>
              </a:rPr>
              <a:t>.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13801838" y="6918552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지원활동</a:t>
            </a:r>
            <a:endParaRPr 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Object 22"/>
          <p:cNvSpPr txBox="1"/>
          <p:nvPr/>
        </p:nvSpPr>
        <p:spPr>
          <a:xfrm>
            <a:off x="14611159" y="4495873"/>
            <a:ext cx="2900415" cy="98100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  <a:cs typeface="에스코어 드림 5" pitchFamily="34" charset="0"/>
              </a:rPr>
              <a:t>88%</a:t>
            </a:r>
            <a:endParaRPr 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607686"/>
            <a:ext cx="4381500" cy="230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543300"/>
            <a:ext cx="3788004" cy="24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20200" y="3390900"/>
            <a:ext cx="4340284" cy="289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73200" y="3543300"/>
            <a:ext cx="359676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기능구현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7"/>
          <p:cNvSpPr txBox="1"/>
          <p:nvPr/>
        </p:nvSpPr>
        <p:spPr>
          <a:xfrm>
            <a:off x="6927751" y="8572500"/>
            <a:ext cx="4586499" cy="557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en-US" sz="36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6096000" y="9278108"/>
            <a:ext cx="6250000" cy="66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교육생출결관리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날짜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8363" y="2100263"/>
            <a:ext cx="6391275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5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05</a:t>
              </a:r>
              <a:endParaRPr lang="en-US" dirty="0"/>
            </a:p>
          </p:txBody>
        </p:sp>
        <p:grpSp>
          <p:nvGrpSpPr>
            <p:cNvPr id="6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7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업무일정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8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0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9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34290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 smtClean="0"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업무일정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18"/>
          <p:cNvSpPr txBox="1"/>
          <p:nvPr/>
        </p:nvSpPr>
        <p:spPr>
          <a:xfrm>
            <a:off x="457201" y="2730161"/>
            <a:ext cx="3809999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dirty="0" smtClean="0">
                <a:latin typeface="배달의민족 주아" pitchFamily="18" charset="-127"/>
                <a:ea typeface="배달의민족 주아" pitchFamily="18" charset="-127"/>
              </a:rPr>
              <a:t>요구분석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95400" y="2705101"/>
            <a:ext cx="22098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95400" y="3467101"/>
            <a:ext cx="22098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bject 18"/>
          <p:cNvSpPr txBox="1"/>
          <p:nvPr/>
        </p:nvSpPr>
        <p:spPr>
          <a:xfrm>
            <a:off x="4724400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08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" y="3832861"/>
            <a:ext cx="3809999" cy="763588"/>
            <a:chOff x="-381000" y="4558231"/>
            <a:chExt cx="5895149" cy="1275296"/>
          </a:xfrm>
        </p:grpSpPr>
        <p:sp>
          <p:nvSpPr>
            <p:cNvPr id="15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화면설계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57200" y="7216141"/>
            <a:ext cx="3809999" cy="763588"/>
            <a:chOff x="-381000" y="4558231"/>
            <a:chExt cx="5895149" cy="1275296"/>
          </a:xfrm>
        </p:grpSpPr>
        <p:sp>
          <p:nvSpPr>
            <p:cNvPr id="19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테스트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457200" y="6088381"/>
            <a:ext cx="3809999" cy="763588"/>
            <a:chOff x="-381000" y="4558231"/>
            <a:chExt cx="5895149" cy="1275296"/>
          </a:xfrm>
        </p:grpSpPr>
        <p:sp>
          <p:nvSpPr>
            <p:cNvPr id="23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개발구현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457200" y="4960621"/>
            <a:ext cx="3809999" cy="763588"/>
            <a:chOff x="-381000" y="4558231"/>
            <a:chExt cx="5895149" cy="1275296"/>
          </a:xfrm>
        </p:grpSpPr>
        <p:sp>
          <p:nvSpPr>
            <p:cNvPr id="27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57200" y="8343900"/>
            <a:ext cx="3809999" cy="763588"/>
            <a:chOff x="-381000" y="4558231"/>
            <a:chExt cx="5895149" cy="1275296"/>
          </a:xfrm>
        </p:grpSpPr>
        <p:sp>
          <p:nvSpPr>
            <p:cNvPr id="31" name="Object 18"/>
            <p:cNvSpPr txBox="1"/>
            <p:nvPr/>
          </p:nvSpPr>
          <p:spPr>
            <a:xfrm>
              <a:off x="-381000" y="4600085"/>
              <a:ext cx="5895149" cy="10868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dirty="0" smtClean="0">
                  <a:latin typeface="배달의민족 주아" pitchFamily="18" charset="-127"/>
                  <a:ea typeface="배달의민족 주아" pitchFamily="18" charset="-127"/>
                </a:rPr>
                <a:t>결과보고</a:t>
              </a:r>
              <a:endParaRPr lang="en-US" altLang="ko-KR" sz="4400" dirty="0" smtClean="0">
                <a:latin typeface="배달의민족 주아" pitchFamily="18" charset="-127"/>
                <a:ea typeface="배달의민족 주아" pitchFamily="18" charset="-127"/>
              </a:endParaRPr>
            </a:p>
            <a:p>
              <a:pPr algn="ctr"/>
              <a:endParaRPr lang="en-US" sz="4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915932" y="4558231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15932" y="5830875"/>
              <a:ext cx="3419187" cy="2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4190206" y="2552700"/>
            <a:ext cx="13640594" cy="6630194"/>
            <a:chOff x="4190206" y="2552700"/>
            <a:chExt cx="13640594" cy="6630194"/>
          </a:xfrm>
        </p:grpSpPr>
        <p:cxnSp>
          <p:nvCxnSpPr>
            <p:cNvPr id="35" name="직선 연결선 34"/>
            <p:cNvCxnSpPr/>
            <p:nvPr/>
          </p:nvCxnSpPr>
          <p:spPr>
            <a:xfrm rot="5400000">
              <a:off x="876300" y="5867400"/>
              <a:ext cx="66294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4191000" y="2552700"/>
              <a:ext cx="13639800" cy="7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217772" y="2705100"/>
            <a:ext cx="1497228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18"/>
          <p:cNvSpPr txBox="1"/>
          <p:nvPr/>
        </p:nvSpPr>
        <p:spPr>
          <a:xfrm>
            <a:off x="6053667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09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8" name="Object 18"/>
          <p:cNvSpPr txBox="1"/>
          <p:nvPr/>
        </p:nvSpPr>
        <p:spPr>
          <a:xfrm>
            <a:off x="7382934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10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9" name="Object 18"/>
          <p:cNvSpPr txBox="1"/>
          <p:nvPr/>
        </p:nvSpPr>
        <p:spPr>
          <a:xfrm>
            <a:off x="8712201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11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0" name="Object 18"/>
          <p:cNvSpPr txBox="1"/>
          <p:nvPr/>
        </p:nvSpPr>
        <p:spPr>
          <a:xfrm>
            <a:off x="10041468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12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1" name="Object 18"/>
          <p:cNvSpPr txBox="1"/>
          <p:nvPr/>
        </p:nvSpPr>
        <p:spPr>
          <a:xfrm>
            <a:off x="11370735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13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Object 18"/>
          <p:cNvSpPr txBox="1"/>
          <p:nvPr/>
        </p:nvSpPr>
        <p:spPr>
          <a:xfrm>
            <a:off x="12700002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14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3" name="Object 18"/>
          <p:cNvSpPr txBox="1"/>
          <p:nvPr/>
        </p:nvSpPr>
        <p:spPr>
          <a:xfrm>
            <a:off x="14029269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15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15358536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16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Object 18"/>
          <p:cNvSpPr txBox="1"/>
          <p:nvPr/>
        </p:nvSpPr>
        <p:spPr>
          <a:xfrm>
            <a:off x="16687800" y="1714500"/>
            <a:ext cx="914400" cy="650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 smtClean="0">
                <a:latin typeface="배달의민족 주아" pitchFamily="18" charset="-127"/>
                <a:ea typeface="배달의민족 주아" pitchFamily="18" charset="-127"/>
              </a:rPr>
              <a:t>17</a:t>
            </a:r>
            <a:endParaRPr lang="en-US" sz="4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16628" y="2705100"/>
            <a:ext cx="2769972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791200" y="3863340"/>
            <a:ext cx="2667000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458200" y="5021580"/>
            <a:ext cx="1497228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458200" y="6179820"/>
            <a:ext cx="7772400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906000" y="7338060"/>
            <a:ext cx="63246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6230600" y="8496300"/>
            <a:ext cx="1676400" cy="685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229600" y="94107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개발기간 </a:t>
            </a:r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2020.06.08 ~ 2020.06.17</a:t>
            </a:r>
            <a:endParaRPr lang="ko-KR" altLang="en-US" sz="24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5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06</a:t>
              </a:r>
              <a:endParaRPr lang="en-US" dirty="0"/>
            </a:p>
          </p:txBody>
        </p:sp>
        <p:grpSp>
          <p:nvGrpSpPr>
            <p:cNvPr id="3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7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프로젝트 후기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4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0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9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윤대웅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｜전혜원 ｜이예지｜강경원｜유민정｜최재성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6600" y="3673614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발표보조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버그수정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5426214"/>
            <a:ext cx="1036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Git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을 활용한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Push Pull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을 통해 프로젝트를 하였는데 좋은 경험이 된것 같습니다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~~ &gt;&lt;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전혜원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｜이예지｜강경원｜유민정｜최재성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3673614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오류수정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5426214"/>
            <a:ext cx="1036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많이 배울 수 있는 뜻 깊은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^^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시간이었습니다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!!!!!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이예지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｜강경원｜유민정｜최재성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3673614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교육생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문서작업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조장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426214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조장으로써 책임감이 막중했습니다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--^ </a:t>
            </a: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조원들 덕분에 프로젝트 잘 마무리 한 것 같습니다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강경원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｜유민정｜최재성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750" y="3673614"/>
            <a:ext cx="476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발표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600" y="5426214"/>
            <a:ext cx="815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앞으로 더 공부를 열심히 해야 되겠다고 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느끼게 되는 프로젝트였습니다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4400" dirty="0" err="1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ㅜㅜ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｜이예지｜강경원｜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유민정</a:t>
            </a:r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｜최재성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5426214"/>
            <a:ext cx="1036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조원들과 합동해서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DB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를 활용하는 프로젝트를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온전하게 완성할 수 있어서 뜻 깊은 경험이었고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부족한 점을 점검할 수 있었습니다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4554201" y="43815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00" y="3673614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문서작성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487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한나체 Pro" pitchFamily="50" charset="-127"/>
                <a:ea typeface="배달의민족 한나체 Pro" pitchFamily="50" charset="-127"/>
                <a:cs typeface="+mj-cs"/>
              </a:rPr>
              <a:t>프로젝트 후기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한나체 Pro" pitchFamily="50" charset="-127"/>
              <a:ea typeface="배달의민족 한나체 Pro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04900"/>
            <a:ext cx="18288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95700" y="902970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2">
                    <a:lumMod val="9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윤대웅 ｜전혜원 ｜이예지｜강경원｜유민정｜</a:t>
            </a:r>
            <a:r>
              <a:rPr lang="ko-KR" altLang="en-US" sz="3600" dirty="0" smtClean="0">
                <a:latin typeface="배달의민족 도현" pitchFamily="50" charset="-127"/>
                <a:ea typeface="배달의민족 도현" pitchFamily="50" charset="-127"/>
              </a:rPr>
              <a:t>최재성</a:t>
            </a:r>
            <a:endParaRPr lang="ko-KR" altLang="en-US" sz="3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4914900"/>
            <a:ext cx="1036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DB ,JDBC, GIT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등을  사용하며 조원들과 즐겁게 프로그래밍을 했고 많이 배울 수 있었습니다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오류를 많이 냈지만 도와준 조원 모두에게 정말 감사하단 말을 전하고 싶네요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2247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4554200" y="5295900"/>
            <a:ext cx="1752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rgbClr val="92D050"/>
                </a:solidFill>
                <a:latin typeface="배달의민족 한나체 Pro" pitchFamily="50" charset="-127"/>
                <a:ea typeface="배달의민족 한나체 Pro" pitchFamily="50" charset="-127"/>
              </a:rPr>
              <a:t>“ </a:t>
            </a:r>
            <a:endParaRPr lang="ko-KR" altLang="en-US" sz="19900" dirty="0">
              <a:solidFill>
                <a:srgbClr val="92D050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4500" y="3673614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4800" dirty="0" smtClean="0">
                <a:latin typeface="배달의민족 도현" pitchFamily="50" charset="-127"/>
                <a:ea typeface="배달의민족 도현" pitchFamily="50" charset="-127"/>
              </a:rPr>
              <a:t>데이터수정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00200" y="1028700"/>
            <a:ext cx="15535714" cy="7203191"/>
            <a:chOff x="1600200" y="1028700"/>
            <a:chExt cx="15535714" cy="7203191"/>
          </a:xfrm>
        </p:grpSpPr>
        <p:sp>
          <p:nvSpPr>
            <p:cNvPr id="10" name="Object 3"/>
            <p:cNvSpPr txBox="1"/>
            <p:nvPr/>
          </p:nvSpPr>
          <p:spPr>
            <a:xfrm>
              <a:off x="1600200" y="1028700"/>
              <a:ext cx="15535714" cy="720319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1900" b="1" kern="0" spc="1300" dirty="0" smtClean="0">
                  <a:solidFill>
                    <a:srgbClr val="000000"/>
                  </a:solidFill>
                  <a:latin typeface="Futura Bk BT" pitchFamily="34" charset="0"/>
                  <a:cs typeface="Futura Bk BT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11" name="그룹 8"/>
            <p:cNvGrpSpPr/>
            <p:nvPr/>
          </p:nvGrpSpPr>
          <p:grpSpPr>
            <a:xfrm>
              <a:off x="4335915" y="3075254"/>
              <a:ext cx="9836310" cy="3668068"/>
              <a:chOff x="4335915" y="3075254"/>
              <a:chExt cx="9836310" cy="3668068"/>
            </a:xfrm>
          </p:grpSpPr>
          <p:sp>
            <p:nvSpPr>
              <p:cNvPr id="12" name="Object 2"/>
              <p:cNvSpPr txBox="1"/>
              <p:nvPr/>
            </p:nvSpPr>
            <p:spPr>
              <a:xfrm>
                <a:off x="4335915" y="5869691"/>
                <a:ext cx="9836310" cy="87363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13800" dirty="0" smtClean="0">
                    <a:latin typeface="배달의민족 한나체 Pro" pitchFamily="50" charset="-127"/>
                    <a:ea typeface="배달의민족 한나체 Pro" pitchFamily="50" charset="-127"/>
                  </a:rPr>
                  <a:t>테이블구조</a:t>
                </a:r>
                <a:endParaRPr lang="en-US" sz="13800" dirty="0">
                  <a:latin typeface="배달의민족 한나체 Pro" pitchFamily="50" charset="-127"/>
                  <a:ea typeface="배달의민족 한나체 Pro" pitchFamily="50" charset="-127"/>
                </a:endParaRPr>
              </a:p>
            </p:txBody>
          </p:sp>
          <p:grpSp>
            <p:nvGrpSpPr>
              <p:cNvPr id="13" name="그룹 1002"/>
              <p:cNvGrpSpPr/>
              <p:nvPr/>
            </p:nvGrpSpPr>
            <p:grpSpPr>
              <a:xfrm>
                <a:off x="6355766" y="3192354"/>
                <a:ext cx="2908796" cy="611465"/>
                <a:chOff x="6441280" y="4066363"/>
                <a:chExt cx="2908796" cy="611465"/>
              </a:xfrm>
            </p:grpSpPr>
            <p:pic>
              <p:nvPicPr>
                <p:cNvPr id="15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441280" y="4066363"/>
                  <a:ext cx="2908796" cy="611465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8"/>
              <p:cNvSpPr txBox="1"/>
              <p:nvPr/>
            </p:nvSpPr>
            <p:spPr>
              <a:xfrm>
                <a:off x="5449499" y="3075254"/>
                <a:ext cx="4380301" cy="8809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300" kern="0" spc="1000" dirty="0" smtClean="0">
                    <a:solidFill>
                      <a:srgbClr val="000000"/>
                    </a:solidFill>
                    <a:latin typeface="Futura Bk BT" pitchFamily="34" charset="0"/>
                    <a:cs typeface="Futura Bk BT" pitchFamily="34" charset="0"/>
                  </a:rPr>
                  <a:t>CHAPTER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913" y="-94864422"/>
            <a:ext cx="2848158" cy="22139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 smtClean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607349" y="3489449"/>
            <a:ext cx="13108828" cy="41346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THANK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54779" y="4646349"/>
            <a:ext cx="7089616" cy="568407"/>
            <a:chOff x="5354779" y="4646349"/>
            <a:chExt cx="7089616" cy="5684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4779" y="4646349"/>
              <a:ext cx="7089616" cy="5684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82375" y="4504247"/>
            <a:ext cx="11077525" cy="888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800" b="1" kern="0" spc="90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 EVERYONE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667000" y="6591300"/>
            <a:ext cx="13405632" cy="2490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sp>
        <p:nvSpPr>
          <p:cNvPr id="9" name="Object 5"/>
          <p:cNvSpPr txBox="1"/>
          <p:nvPr/>
        </p:nvSpPr>
        <p:spPr>
          <a:xfrm>
            <a:off x="1371600" y="6515100"/>
            <a:ext cx="16130952" cy="299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2400" dirty="0" smtClean="0">
                <a:solidFill>
                  <a:srgbClr val="000000"/>
                </a:solidFill>
                <a:latin typeface="G마켓 산스 Medium" pitchFamily="34" charset="0"/>
              </a:rPr>
              <a:t>Doubledragoncenter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</TotalTime>
  <Words>913</Words>
  <Application>Microsoft Office PowerPoint</Application>
  <PresentationFormat>사용자 지정</PresentationFormat>
  <Paragraphs>406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2" baseType="lpstr">
      <vt:lpstr>굴림</vt:lpstr>
      <vt:lpstr>Arial</vt:lpstr>
      <vt:lpstr>G마켓 산스 Medium</vt:lpstr>
      <vt:lpstr>Calibri</vt:lpstr>
      <vt:lpstr>Futura Bk BT</vt:lpstr>
      <vt:lpstr>배달의민족 도현</vt:lpstr>
      <vt:lpstr>배달의민족 주아</vt:lpstr>
      <vt:lpstr>배달의민족 한나체 Pro</vt:lpstr>
      <vt:lpstr>?? ??</vt:lpstr>
      <vt:lpstr>에스코어 드림 3</vt:lpstr>
      <vt:lpstr>에스코어 드림 5</vt:lpstr>
      <vt:lpstr>Office Theme</vt:lpstr>
      <vt:lpstr>슬라이드 1</vt:lpstr>
      <vt:lpstr>[관리자]</vt:lpstr>
      <vt:lpstr>[관리자]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SIST37</cp:lastModifiedBy>
  <cp:revision>84</cp:revision>
  <dcterms:created xsi:type="dcterms:W3CDTF">2020-06-16T11:07:33Z</dcterms:created>
  <dcterms:modified xsi:type="dcterms:W3CDTF">2020-06-17T03:47:49Z</dcterms:modified>
</cp:coreProperties>
</file>